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Lato" panose="020B0604020202020204" charset="0"/>
      <p:regular r:id="rId12"/>
      <p:bold r:id="rId13"/>
      <p:italic r:id="rId14"/>
      <p:boldItalic r:id="rId15"/>
    </p:embeddedFont>
    <p:embeddedFont>
      <p:font typeface="Playfair Display" panose="020B060402020202020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62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229315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3486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a198df814b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a198df814b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74406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a198df814b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a198df814b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4917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a198df814b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a198df814b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75303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a198df814b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a198df814b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9501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a198df814b_0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a198df814b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1866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a198df814b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a198df814b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8093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a198df814b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a198df814b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0366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a198df814b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a198df814b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1579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2" name="Google Shape;12;p2"/>
          <p:cNvCxnSpPr/>
          <p:nvPr/>
        </p:nvCxnSpPr>
        <p:spPr>
          <a:xfrm>
            <a:off x="733219" y="2235351"/>
            <a:ext cx="385200" cy="0"/>
          </a:xfrm>
          <a:prstGeom prst="straightConnector1">
            <a:avLst/>
          </a:prstGeom>
          <a:noFill/>
          <a:ln w="28575" cap="flat" cmpd="sng">
            <a:solidFill>
              <a:schemeClr val="dk1"/>
            </a:solidFill>
            <a:prstDash val="solid"/>
            <a:round/>
            <a:headEnd type="none" w="sm" len="sm"/>
            <a:tailEnd type="none" w="sm" len="sm"/>
          </a:ln>
        </p:spPr>
      </p:cxnSp>
      <p:sp>
        <p:nvSpPr>
          <p:cNvPr id="13" name="Google Shape;13;p2"/>
          <p:cNvSpPr txBox="1">
            <a:spLocks noGrp="1"/>
          </p:cNvSpPr>
          <p:nvPr>
            <p:ph type="ctrTitle"/>
          </p:nvPr>
        </p:nvSpPr>
        <p:spPr>
          <a:xfrm>
            <a:off x="630600" y="136800"/>
            <a:ext cx="7893000" cy="1853700"/>
          </a:xfrm>
          <a:prstGeom prst="rect">
            <a:avLst/>
          </a:prstGeom>
        </p:spPr>
        <p:txBody>
          <a:bodyPr spcFirstLastPara="1" wrap="square" lIns="91425" tIns="91425" rIns="91425" bIns="91425" anchor="b" anchorCtr="0">
            <a:noAutofit/>
          </a:bodyPr>
          <a:lstStyle>
            <a:lvl1pPr lvl="0">
              <a:spcBef>
                <a:spcPts val="1000"/>
              </a:spcBef>
              <a:spcAft>
                <a:spcPts val="0"/>
              </a:spcAft>
              <a:buSzPts val="4800"/>
              <a:buNone/>
              <a:defRPr sz="4800"/>
            </a:lvl1pPr>
            <a:lvl2pPr lvl="1">
              <a:spcBef>
                <a:spcPts val="1000"/>
              </a:spcBef>
              <a:spcAft>
                <a:spcPts val="0"/>
              </a:spcAft>
              <a:buSzPts val="4800"/>
              <a:buNone/>
              <a:defRPr sz="4800"/>
            </a:lvl2pPr>
            <a:lvl3pPr lvl="2">
              <a:spcBef>
                <a:spcPts val="1000"/>
              </a:spcBef>
              <a:spcAft>
                <a:spcPts val="0"/>
              </a:spcAft>
              <a:buSzPts val="4800"/>
              <a:buNone/>
              <a:defRPr sz="4800"/>
            </a:lvl3pPr>
            <a:lvl4pPr lvl="3">
              <a:spcBef>
                <a:spcPts val="1000"/>
              </a:spcBef>
              <a:spcAft>
                <a:spcPts val="0"/>
              </a:spcAft>
              <a:buSzPts val="4800"/>
              <a:buNone/>
              <a:defRPr sz="4800"/>
            </a:lvl4pPr>
            <a:lvl5pPr lvl="4">
              <a:spcBef>
                <a:spcPts val="1000"/>
              </a:spcBef>
              <a:spcAft>
                <a:spcPts val="0"/>
              </a:spcAft>
              <a:buSzPts val="4800"/>
              <a:buNone/>
              <a:defRPr sz="4800"/>
            </a:lvl5pPr>
            <a:lvl6pPr lvl="5">
              <a:spcBef>
                <a:spcPts val="1000"/>
              </a:spcBef>
              <a:spcAft>
                <a:spcPts val="0"/>
              </a:spcAft>
              <a:buSzPts val="4800"/>
              <a:buNone/>
              <a:defRPr sz="4800"/>
            </a:lvl6pPr>
            <a:lvl7pPr lvl="6">
              <a:spcBef>
                <a:spcPts val="1000"/>
              </a:spcBef>
              <a:spcAft>
                <a:spcPts val="0"/>
              </a:spcAft>
              <a:buSzPts val="4800"/>
              <a:buNone/>
              <a:defRPr sz="4800"/>
            </a:lvl7pPr>
            <a:lvl8pPr lvl="7">
              <a:spcBef>
                <a:spcPts val="1000"/>
              </a:spcBef>
              <a:spcAft>
                <a:spcPts val="0"/>
              </a:spcAft>
              <a:buSzPts val="4800"/>
              <a:buNone/>
              <a:defRPr sz="4800"/>
            </a:lvl8pPr>
            <a:lvl9pPr lvl="8">
              <a:spcBef>
                <a:spcPts val="1000"/>
              </a:spcBef>
              <a:spcAft>
                <a:spcPts val="0"/>
              </a:spcAft>
              <a:buSzPts val="4800"/>
              <a:buNone/>
              <a:defRPr sz="4800"/>
            </a:lvl9pPr>
          </a:lstStyle>
          <a:p>
            <a:endParaRPr/>
          </a:p>
        </p:txBody>
      </p:sp>
      <p:sp>
        <p:nvSpPr>
          <p:cNvPr id="14" name="Google Shape;14;p2"/>
          <p:cNvSpPr txBox="1">
            <a:spLocks noGrp="1"/>
          </p:cNvSpPr>
          <p:nvPr>
            <p:ph type="subTitle" idx="1"/>
          </p:nvPr>
        </p:nvSpPr>
        <p:spPr>
          <a:xfrm>
            <a:off x="630600" y="3228375"/>
            <a:ext cx="7893000" cy="1274100"/>
          </a:xfrm>
          <a:prstGeom prst="rect">
            <a:avLst/>
          </a:prstGeom>
        </p:spPr>
        <p:txBody>
          <a:bodyPr spcFirstLastPara="1" wrap="square" lIns="91425" tIns="91425" rIns="91425" bIns="91425" anchor="b" anchorCtr="0">
            <a:no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1000"/>
              </a:spcBef>
              <a:spcAft>
                <a:spcPts val="0"/>
              </a:spcAft>
              <a:buClr>
                <a:schemeClr val="accent6"/>
              </a:buClr>
              <a:buSzPts val="2400"/>
              <a:buNone/>
              <a:defRPr sz="2400">
                <a:solidFill>
                  <a:schemeClr val="accent6"/>
                </a:solidFill>
              </a:defRPr>
            </a:lvl2pPr>
            <a:lvl3pPr lvl="2">
              <a:lnSpc>
                <a:spcPct val="100000"/>
              </a:lnSpc>
              <a:spcBef>
                <a:spcPts val="1000"/>
              </a:spcBef>
              <a:spcAft>
                <a:spcPts val="0"/>
              </a:spcAft>
              <a:buClr>
                <a:schemeClr val="accent6"/>
              </a:buClr>
              <a:buSzPts val="2400"/>
              <a:buNone/>
              <a:defRPr sz="2400">
                <a:solidFill>
                  <a:schemeClr val="accent6"/>
                </a:solidFill>
              </a:defRPr>
            </a:lvl3pPr>
            <a:lvl4pPr lvl="3">
              <a:lnSpc>
                <a:spcPct val="100000"/>
              </a:lnSpc>
              <a:spcBef>
                <a:spcPts val="1000"/>
              </a:spcBef>
              <a:spcAft>
                <a:spcPts val="0"/>
              </a:spcAft>
              <a:buClr>
                <a:schemeClr val="accent6"/>
              </a:buClr>
              <a:buSzPts val="2400"/>
              <a:buNone/>
              <a:defRPr sz="2400">
                <a:solidFill>
                  <a:schemeClr val="accent6"/>
                </a:solidFill>
              </a:defRPr>
            </a:lvl4pPr>
            <a:lvl5pPr lvl="4">
              <a:lnSpc>
                <a:spcPct val="100000"/>
              </a:lnSpc>
              <a:spcBef>
                <a:spcPts val="1000"/>
              </a:spcBef>
              <a:spcAft>
                <a:spcPts val="0"/>
              </a:spcAft>
              <a:buClr>
                <a:schemeClr val="accent6"/>
              </a:buClr>
              <a:buSzPts val="2400"/>
              <a:buNone/>
              <a:defRPr sz="2400">
                <a:solidFill>
                  <a:schemeClr val="accent6"/>
                </a:solidFill>
              </a:defRPr>
            </a:lvl5pPr>
            <a:lvl6pPr lvl="5">
              <a:lnSpc>
                <a:spcPct val="100000"/>
              </a:lnSpc>
              <a:spcBef>
                <a:spcPts val="1000"/>
              </a:spcBef>
              <a:spcAft>
                <a:spcPts val="0"/>
              </a:spcAft>
              <a:buClr>
                <a:schemeClr val="accent6"/>
              </a:buClr>
              <a:buSzPts val="2400"/>
              <a:buNone/>
              <a:defRPr sz="2400">
                <a:solidFill>
                  <a:schemeClr val="accent6"/>
                </a:solidFill>
              </a:defRPr>
            </a:lvl6pPr>
            <a:lvl7pPr lvl="6">
              <a:lnSpc>
                <a:spcPct val="100000"/>
              </a:lnSpc>
              <a:spcBef>
                <a:spcPts val="1000"/>
              </a:spcBef>
              <a:spcAft>
                <a:spcPts val="0"/>
              </a:spcAft>
              <a:buClr>
                <a:schemeClr val="accent6"/>
              </a:buClr>
              <a:buSzPts val="2400"/>
              <a:buNone/>
              <a:defRPr sz="2400">
                <a:solidFill>
                  <a:schemeClr val="accent6"/>
                </a:solidFill>
              </a:defRPr>
            </a:lvl7pPr>
            <a:lvl8pPr lvl="7">
              <a:lnSpc>
                <a:spcPct val="100000"/>
              </a:lnSpc>
              <a:spcBef>
                <a:spcPts val="1000"/>
              </a:spcBef>
              <a:spcAft>
                <a:spcPts val="0"/>
              </a:spcAft>
              <a:buClr>
                <a:schemeClr val="accent6"/>
              </a:buClr>
              <a:buSzPts val="2400"/>
              <a:buNone/>
              <a:defRPr sz="2400">
                <a:solidFill>
                  <a:schemeClr val="accent6"/>
                </a:solidFill>
              </a:defRPr>
            </a:lvl8pPr>
            <a:lvl9pPr lvl="8">
              <a:lnSpc>
                <a:spcPct val="100000"/>
              </a:lnSpc>
              <a:spcBef>
                <a:spcPts val="1000"/>
              </a:spcBef>
              <a:spcAft>
                <a:spcPts val="0"/>
              </a:spcAft>
              <a:buClr>
                <a:schemeClr val="accent6"/>
              </a:buClr>
              <a:buSzPts val="2400"/>
              <a:buNone/>
              <a:defRPr sz="2400">
                <a:solidFill>
                  <a:schemeClr val="accent6"/>
                </a:solidFill>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1"/>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1"/>
          <p:cNvSpPr txBox="1">
            <a:spLocks noGrp="1"/>
          </p:cNvSpPr>
          <p:nvPr>
            <p:ph type="title" hasCustomPrompt="1"/>
          </p:nvPr>
        </p:nvSpPr>
        <p:spPr>
          <a:xfrm>
            <a:off x="586725" y="1353788"/>
            <a:ext cx="79707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a:spLocks noGrp="1"/>
          </p:cNvSpPr>
          <p:nvPr>
            <p:ph type="body" idx="1"/>
          </p:nvPr>
        </p:nvSpPr>
        <p:spPr>
          <a:xfrm>
            <a:off x="586725" y="2968388"/>
            <a:ext cx="79707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1" name="Google Shape;61;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Google Shape;63;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3"/>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3"/>
          <p:cNvSpPr txBox="1">
            <a:spLocks noGrp="1"/>
          </p:cNvSpPr>
          <p:nvPr>
            <p:ph type="title"/>
          </p:nvPr>
        </p:nvSpPr>
        <p:spPr>
          <a:xfrm>
            <a:off x="509550" y="1921350"/>
            <a:ext cx="8124900" cy="1300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20" name="Google Shape;2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3" name="Google Shape;23;p4"/>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24" name="Google Shape;24;p4"/>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4"/>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6" name="Google Shape;26;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w="28575" cap="flat" cmpd="sng">
            <a:solidFill>
              <a:schemeClr val="dk1"/>
            </a:solidFill>
            <a:prstDash val="solid"/>
            <a:round/>
            <a:headEnd type="none" w="sm" len="sm"/>
            <a:tailEnd type="none" w="sm" len="sm"/>
          </a:ln>
        </p:spPr>
      </p:cxnSp>
      <p:sp>
        <p:nvSpPr>
          <p:cNvPr id="29" name="Google Shape;29;p5"/>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5"/>
          <p:cNvSpPr txBox="1">
            <a:spLocks noGrp="1"/>
          </p:cNvSpPr>
          <p:nvPr>
            <p:ph type="body" idx="1"/>
          </p:nvPr>
        </p:nvSpPr>
        <p:spPr>
          <a:xfrm>
            <a:off x="311700" y="1417950"/>
            <a:ext cx="3999900" cy="3150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5"/>
          <p:cNvSpPr txBox="1">
            <a:spLocks noGrp="1"/>
          </p:cNvSpPr>
          <p:nvPr>
            <p:ph type="body" idx="2"/>
          </p:nvPr>
        </p:nvSpPr>
        <p:spPr>
          <a:xfrm>
            <a:off x="4832400" y="1417950"/>
            <a:ext cx="3999900" cy="3150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w="28575" cap="flat" cmpd="sng">
            <a:solidFill>
              <a:schemeClr val="dk1"/>
            </a:solidFill>
            <a:prstDash val="solid"/>
            <a:round/>
            <a:headEnd type="none" w="sm" len="sm"/>
            <a:tailEnd type="none" w="sm" len="sm"/>
          </a:ln>
        </p:spPr>
      </p:cxnSp>
      <p:sp>
        <p:nvSpPr>
          <p:cNvPr id="38" name="Google Shape;38;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9" name="Google Shape;39;p7"/>
          <p:cNvSpPr txBox="1">
            <a:spLocks noGrp="1"/>
          </p:cNvSpPr>
          <p:nvPr>
            <p:ph type="body" idx="1"/>
          </p:nvPr>
        </p:nvSpPr>
        <p:spPr>
          <a:xfrm>
            <a:off x="311700" y="1640350"/>
            <a:ext cx="2808000" cy="29289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8"/>
          <p:cNvSpPr/>
          <p:nvPr/>
        </p:nvSpPr>
        <p:spPr>
          <a:xfrm>
            <a:off x="586721" y="5076900"/>
            <a:ext cx="7970700" cy="66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45" name="Google Shape;4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 name="Google Shape;4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9" name="Google Shape;49;p9"/>
          <p:cNvSpPr txBox="1">
            <a:spLocks noGrp="1"/>
          </p:cNvSpPr>
          <p:nvPr>
            <p:ph type="title"/>
          </p:nvPr>
        </p:nvSpPr>
        <p:spPr>
          <a:xfrm>
            <a:off x="265500" y="1084625"/>
            <a:ext cx="4045200" cy="17070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50" name="Google Shape;50;p9"/>
          <p:cNvSpPr txBox="1">
            <a:spLocks noGrp="1"/>
          </p:cNvSpPr>
          <p:nvPr>
            <p:ph type="subTitle" idx="1"/>
          </p:nvPr>
        </p:nvSpPr>
        <p:spPr>
          <a:xfrm>
            <a:off x="265500" y="2845200"/>
            <a:ext cx="4045200" cy="1421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a:endParaRPr/>
          </a:p>
        </p:txBody>
      </p:sp>
      <p:sp>
        <p:nvSpPr>
          <p:cNvPr id="51" name="Google Shape;5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52" name="Google Shape;5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3"/>
        <p:cNvGrpSpPr/>
        <p:nvPr/>
      </p:nvGrpSpPr>
      <p:grpSpPr>
        <a:xfrm>
          <a:off x="0" y="0"/>
          <a:ext cx="0" cy="0"/>
          <a:chOff x="0" y="0"/>
          <a:chExt cx="0" cy="0"/>
        </a:xfrm>
      </p:grpSpPr>
      <p:sp>
        <p:nvSpPr>
          <p:cNvPr id="54" name="Google Shape;5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5" name="Google Shape;5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lue-go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725"/>
            <a:ext cx="8520600" cy="645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417800"/>
            <a:ext cx="8520600" cy="3150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marL="914400" lvl="1"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2pPr>
            <a:lvl3pPr marL="1371600" lvl="2"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3pPr>
            <a:lvl4pPr marL="1828800" lvl="3"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4pPr>
            <a:lvl5pPr marL="2286000" lvl="4"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5pPr>
            <a:lvl6pPr marL="2743200" lvl="5"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6pPr>
            <a:lvl7pPr marL="3200400" lvl="6"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7pPr>
            <a:lvl8pPr marL="3657600" lvl="7" indent="-3175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8pPr>
            <a:lvl9pPr marL="4114800" lvl="8" indent="-317500">
              <a:lnSpc>
                <a:spcPct val="115000"/>
              </a:lnSpc>
              <a:spcBef>
                <a:spcPts val="1600"/>
              </a:spcBef>
              <a:spcAft>
                <a:spcPts val="1600"/>
              </a:spcAft>
              <a:buClr>
                <a:schemeClr val="dk1"/>
              </a:buClr>
              <a:buSzPts val="1400"/>
              <a:buFont typeface="Lato"/>
              <a:buChar char="■"/>
              <a:defRPr>
                <a:solidFill>
                  <a:schemeClr val="dk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3"/>
          <p:cNvSpPr txBox="1">
            <a:spLocks noGrp="1"/>
          </p:cNvSpPr>
          <p:nvPr>
            <p:ph type="ctrTitle"/>
          </p:nvPr>
        </p:nvSpPr>
        <p:spPr>
          <a:xfrm>
            <a:off x="630600" y="136800"/>
            <a:ext cx="7893000" cy="1853700"/>
          </a:xfrm>
          <a:prstGeom prst="rect">
            <a:avLst/>
          </a:prstGeom>
        </p:spPr>
        <p:txBody>
          <a:bodyPr spcFirstLastPara="1" wrap="square" lIns="91425" tIns="91425" rIns="91425" bIns="91425" anchor="b" anchorCtr="0">
            <a:noAutofit/>
          </a:bodyPr>
          <a:lstStyle/>
          <a:p>
            <a:pPr marL="0" lvl="0" indent="0" algn="l" rtl="0">
              <a:spcBef>
                <a:spcPts val="1000"/>
              </a:spcBef>
              <a:spcAft>
                <a:spcPts val="0"/>
              </a:spcAft>
              <a:buNone/>
            </a:pPr>
            <a:r>
              <a:rPr lang="en"/>
              <a:t>Electric Vehicle Challenge</a:t>
            </a:r>
            <a:endParaRPr/>
          </a:p>
        </p:txBody>
      </p:sp>
      <p:sp>
        <p:nvSpPr>
          <p:cNvPr id="69" name="Google Shape;69;p13"/>
          <p:cNvSpPr txBox="1">
            <a:spLocks noGrp="1"/>
          </p:cNvSpPr>
          <p:nvPr>
            <p:ph type="subTitle" idx="1"/>
          </p:nvPr>
        </p:nvSpPr>
        <p:spPr>
          <a:xfrm>
            <a:off x="630600" y="3228375"/>
            <a:ext cx="7893000" cy="1274100"/>
          </a:xfrm>
          <a:prstGeom prst="rect">
            <a:avLst/>
          </a:prstGeom>
        </p:spPr>
        <p:txBody>
          <a:bodyPr spcFirstLastPara="1" wrap="square" lIns="91425" tIns="91425" rIns="91425" bIns="91425" anchor="b" anchorCtr="0">
            <a:noAutofit/>
          </a:bodyPr>
          <a:lstStyle/>
          <a:p>
            <a:pPr marL="0" lvl="0" indent="0" algn="l" rtl="0">
              <a:spcBef>
                <a:spcPts val="1000"/>
              </a:spcBef>
              <a:spcAft>
                <a:spcPts val="0"/>
              </a:spcAft>
              <a:buNone/>
            </a:pPr>
            <a:r>
              <a:rPr lang="en"/>
              <a:t>Engineering Design Progress Journal Template</a:t>
            </a:r>
            <a:endParaRPr/>
          </a:p>
          <a:p>
            <a:pPr marL="0" lvl="0" indent="0" algn="l" rtl="0">
              <a:spcBef>
                <a:spcPts val="1000"/>
              </a:spcBef>
              <a:spcAft>
                <a:spcPts val="0"/>
              </a:spcAft>
              <a:buNone/>
            </a:pPr>
            <a:r>
              <a:rPr lang="en"/>
              <a:t>2020-21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Directions </a:t>
            </a:r>
            <a:r>
              <a:rPr lang="en" sz="2000"/>
              <a:t>(Delete this slide in your presentation)</a:t>
            </a:r>
            <a:endParaRPr sz="2000"/>
          </a:p>
        </p:txBody>
      </p:sp>
      <p:sp>
        <p:nvSpPr>
          <p:cNvPr id="75" name="Google Shape;75;p14"/>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Challenge:  To create a vehicle powered by electricity generated by batteries using the motor and batteries provided by goHunterdon.  The vehicle must carry a soda can passenger that can be easily removed from the vehicle.</a:t>
            </a:r>
            <a:endParaRPr/>
          </a:p>
          <a:p>
            <a:pPr marL="0" lvl="0" indent="0" algn="l" rtl="0">
              <a:spcBef>
                <a:spcPts val="1600"/>
              </a:spcBef>
              <a:spcAft>
                <a:spcPts val="0"/>
              </a:spcAft>
              <a:buNone/>
            </a:pPr>
            <a:r>
              <a:rPr lang="en"/>
              <a:t>How to Use this Progress Journal:  Begin by copying this file and saving to your computer or Google drive.  Include at least one slide for each of the 5 engineering design process steps and one additional slide to promote your solution.  Delete the questions on each slide and enter your information, photos, sketches, data tables, calculations, etc.  The process is just as important as the EV Challenge vehicle!</a:t>
            </a: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5"/>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Name of your car</a:t>
            </a:r>
            <a:endParaRPr/>
          </a:p>
        </p:txBody>
      </p:sp>
      <p:sp>
        <p:nvSpPr>
          <p:cNvPr id="81" name="Google Shape;81;p15"/>
          <p:cNvSpPr txBox="1">
            <a:spLocks noGrp="1"/>
          </p:cNvSpPr>
          <p:nvPr>
            <p:ph type="body" idx="1"/>
          </p:nvPr>
        </p:nvSpPr>
        <p:spPr>
          <a:xfrm>
            <a:off x="311700" y="3552575"/>
            <a:ext cx="8520600" cy="101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Your name (first name, last initial) and school</a:t>
            </a:r>
            <a:endParaRPr/>
          </a:p>
          <a:p>
            <a:pPr marL="0" lvl="0" indent="0" algn="l" rtl="0">
              <a:spcBef>
                <a:spcPts val="1600"/>
              </a:spcBef>
              <a:spcAft>
                <a:spcPts val="1600"/>
              </a:spcAft>
              <a:buNone/>
            </a:pPr>
            <a:r>
              <a:rPr lang="en"/>
              <a:t>Date</a:t>
            </a:r>
            <a:endParaRPr/>
          </a:p>
        </p:txBody>
      </p:sp>
      <p:sp>
        <p:nvSpPr>
          <p:cNvPr id="82" name="Google Shape;82;p15"/>
          <p:cNvSpPr txBox="1"/>
          <p:nvPr/>
        </p:nvSpPr>
        <p:spPr>
          <a:xfrm>
            <a:off x="3135525" y="1382400"/>
            <a:ext cx="2625900" cy="196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latin typeface="Lato"/>
                <a:ea typeface="Lato"/>
                <a:cs typeface="Lato"/>
                <a:sym typeface="Lato"/>
              </a:rPr>
              <a:t>Insert a photo of your car</a:t>
            </a:r>
            <a:endParaRPr>
              <a:solidFill>
                <a:srgbClr val="FFFFFF"/>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6"/>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Define the Problem</a:t>
            </a:r>
            <a:endParaRPr/>
          </a:p>
        </p:txBody>
      </p:sp>
      <p:sp>
        <p:nvSpPr>
          <p:cNvPr id="88" name="Google Shape;88;p16"/>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 you know what you need to do to create your EV Challenge vehicle?</a:t>
            </a:r>
            <a:endParaRPr/>
          </a:p>
          <a:p>
            <a:pPr marL="0" lvl="0" indent="0" algn="l" rtl="0">
              <a:spcBef>
                <a:spcPts val="1600"/>
              </a:spcBef>
              <a:spcAft>
                <a:spcPts val="0"/>
              </a:spcAft>
              <a:buNone/>
            </a:pPr>
            <a:r>
              <a:rPr lang="en"/>
              <a:t>What did you learn from the lessons (gears, battery power, aerodynamics) that you can apply to define the problem of figuring out how to build your vehicle?</a:t>
            </a:r>
            <a:endParaRPr/>
          </a:p>
          <a:p>
            <a:pPr marL="0" lvl="0" indent="0" algn="l" rtl="0">
              <a:spcBef>
                <a:spcPts val="1600"/>
              </a:spcBef>
              <a:spcAft>
                <a:spcPts val="0"/>
              </a:spcAft>
              <a:buNone/>
            </a:pPr>
            <a:r>
              <a:rPr lang="en"/>
              <a:t>Why are we building electric powered vehicles?  Does this solve a problem for our community?</a:t>
            </a:r>
            <a:endParaRPr/>
          </a:p>
          <a:p>
            <a:pPr marL="0" lvl="0" indent="0" algn="l" rtl="0">
              <a:spcBef>
                <a:spcPts val="1600"/>
              </a:spcBef>
              <a:spcAft>
                <a:spcPts val="0"/>
              </a:spcAft>
              <a:buNone/>
            </a:pPr>
            <a:r>
              <a:rPr lang="en"/>
              <a:t>Did you have limitations?  If so, explain them here.</a:t>
            </a:r>
            <a:endParaRPr/>
          </a:p>
          <a:p>
            <a:pPr marL="0" lvl="0" indent="0" algn="l" rtl="0">
              <a:spcBef>
                <a:spcPts val="160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7"/>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Plan Solutions</a:t>
            </a:r>
            <a:endParaRPr/>
          </a:p>
        </p:txBody>
      </p:sp>
      <p:sp>
        <p:nvSpPr>
          <p:cNvPr id="94" name="Google Shape;94;p17"/>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did you plan solutions to building your EV Challenge vehicle?  If you had more than one plan, include it and explain your thinking.</a:t>
            </a:r>
            <a:endParaRPr/>
          </a:p>
          <a:p>
            <a:pPr marL="0" lvl="0" indent="0" algn="l" rtl="0">
              <a:spcBef>
                <a:spcPts val="1600"/>
              </a:spcBef>
              <a:spcAft>
                <a:spcPts val="0"/>
              </a:spcAft>
              <a:buNone/>
            </a:pPr>
            <a:r>
              <a:rPr lang="en"/>
              <a:t>Did you do research to explore different ideas to create your plan?</a:t>
            </a:r>
            <a:endParaRPr/>
          </a:p>
          <a:p>
            <a:pPr marL="0" lvl="0" indent="0" algn="l" rtl="0">
              <a:spcBef>
                <a:spcPts val="1600"/>
              </a:spcBef>
              <a:spcAft>
                <a:spcPts val="0"/>
              </a:spcAft>
              <a:buNone/>
            </a:pPr>
            <a:r>
              <a:rPr lang="en"/>
              <a:t>What did you include from the lessons (basics of design, materials) to create your plan?</a:t>
            </a:r>
            <a:endParaRPr/>
          </a:p>
          <a:p>
            <a:pPr marL="0" lvl="0" indent="0" algn="l" rtl="0">
              <a:spcBef>
                <a:spcPts val="1600"/>
              </a:spcBef>
              <a:spcAft>
                <a:spcPts val="0"/>
              </a:spcAft>
              <a:buNone/>
            </a:pPr>
            <a:r>
              <a:rPr lang="en"/>
              <a:t>Include sketches of your designs here.</a:t>
            </a: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8"/>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Make a Model</a:t>
            </a:r>
            <a:endParaRPr/>
          </a:p>
        </p:txBody>
      </p:sp>
      <p:sp>
        <p:nvSpPr>
          <p:cNvPr id="100" name="Google Shape;100;p18"/>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Include information here about building your prototype.</a:t>
            </a:r>
            <a:endParaRPr/>
          </a:p>
          <a:p>
            <a:pPr marL="0" lvl="0" indent="0" algn="l" rtl="0">
              <a:spcBef>
                <a:spcPts val="1600"/>
              </a:spcBef>
              <a:spcAft>
                <a:spcPts val="0"/>
              </a:spcAft>
              <a:buNone/>
            </a:pPr>
            <a:r>
              <a:rPr lang="en"/>
              <a:t>What did you include from the lessons (prototype, gears, aerodynamics, materials) to create your model?  Did you create more than one model?  Explain.</a:t>
            </a:r>
            <a:endParaRPr/>
          </a:p>
          <a:p>
            <a:pPr marL="0" lvl="0" indent="0" algn="l" rtl="0">
              <a:spcBef>
                <a:spcPts val="1600"/>
              </a:spcBef>
              <a:spcAft>
                <a:spcPts val="0"/>
              </a:spcAft>
              <a:buNone/>
            </a:pPr>
            <a:r>
              <a:rPr lang="en"/>
              <a:t>Document the materials used to create your model as well as gear ratios explored.</a:t>
            </a:r>
            <a:endParaRPr/>
          </a:p>
          <a:p>
            <a:pPr marL="0" lvl="0" indent="0" algn="l" rtl="0">
              <a:spcBef>
                <a:spcPts val="1600"/>
              </a:spcBef>
              <a:spcAft>
                <a:spcPts val="1600"/>
              </a:spcAft>
              <a:buNone/>
            </a:pPr>
            <a:r>
              <a:rPr lang="en"/>
              <a:t>Include photos of your build process.  At the end of the build process, you should have created your EV Challenge vehicle.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19"/>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 the Model</a:t>
            </a:r>
            <a:endParaRPr/>
          </a:p>
        </p:txBody>
      </p:sp>
      <p:sp>
        <p:nvSpPr>
          <p:cNvPr id="106" name="Google Shape;106;p19"/>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Include results from testing you performed on your EV Challenge vehicle.</a:t>
            </a:r>
            <a:endParaRPr/>
          </a:p>
          <a:p>
            <a:pPr marL="0" lvl="0" indent="0" algn="l" rtl="0">
              <a:spcBef>
                <a:spcPts val="1600"/>
              </a:spcBef>
              <a:spcAft>
                <a:spcPts val="0"/>
              </a:spcAft>
              <a:buNone/>
            </a:pPr>
            <a:r>
              <a:rPr lang="en"/>
              <a:t>How did you determine the gear ratio used?  What is your vehicle’s gear ratio?</a:t>
            </a:r>
            <a:endParaRPr/>
          </a:p>
          <a:p>
            <a:pPr marL="0" lvl="0" indent="0" algn="l" rtl="0">
              <a:spcBef>
                <a:spcPts val="1600"/>
              </a:spcBef>
              <a:spcAft>
                <a:spcPts val="0"/>
              </a:spcAft>
              <a:buNone/>
            </a:pPr>
            <a:r>
              <a:rPr lang="en"/>
              <a:t>Why did you choose the shape of the vehicle you built?  Include aerodynamics testing data here.</a:t>
            </a:r>
            <a:endParaRPr/>
          </a:p>
          <a:p>
            <a:pPr marL="0" lvl="0" indent="0" algn="l" rtl="0">
              <a:spcBef>
                <a:spcPts val="1600"/>
              </a:spcBef>
              <a:spcAft>
                <a:spcPts val="0"/>
              </a:spcAft>
              <a:buNone/>
            </a:pPr>
            <a:r>
              <a:rPr lang="en"/>
              <a:t>How fast is your EV Challenge vehicle?  Include speed calculations (distance traveled divided by time it took to travel the distance)</a:t>
            </a:r>
            <a:endParaRPr/>
          </a:p>
          <a:p>
            <a:pPr marL="0" lvl="0" indent="0" algn="l" rtl="0">
              <a:spcBef>
                <a:spcPts val="160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0"/>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Reflect and Redesign</a:t>
            </a:r>
            <a:endParaRPr/>
          </a:p>
        </p:txBody>
      </p:sp>
      <p:sp>
        <p:nvSpPr>
          <p:cNvPr id="112" name="Google Shape;112;p20"/>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Take some time to look back on the designing and building of your EV Challenge vehicle.  Did your final vehicle look and perform the same as your initial prototype?  You probably had to tweak the design and construction of your vehicle at least a few times.  For example, did your final gear ratio change from the first gear ratio you tried?</a:t>
            </a:r>
            <a:endParaRPr/>
          </a:p>
          <a:p>
            <a:pPr marL="0" lvl="0" indent="0" algn="l" rtl="0">
              <a:spcBef>
                <a:spcPts val="1600"/>
              </a:spcBef>
              <a:spcAft>
                <a:spcPts val="0"/>
              </a:spcAft>
              <a:buNone/>
            </a:pPr>
            <a:r>
              <a:rPr lang="en"/>
              <a:t>Explain how you used test results to improve your vehicle’s design.</a:t>
            </a:r>
            <a:endParaRPr/>
          </a:p>
          <a:p>
            <a:pPr marL="0" lvl="0" indent="0" algn="l" rtl="0">
              <a:spcBef>
                <a:spcPts val="1600"/>
              </a:spcBef>
              <a:spcAft>
                <a:spcPts val="1600"/>
              </a:spcAft>
              <a:buNone/>
            </a:pPr>
            <a:r>
              <a:rPr lang="en"/>
              <a:t>What other feedback did you get from your building process that helped you to improve the performance of your EV Challenge vehicle?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311700" y="372725"/>
            <a:ext cx="8520600" cy="64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Promote it!</a:t>
            </a:r>
            <a:endParaRPr/>
          </a:p>
        </p:txBody>
      </p:sp>
      <p:sp>
        <p:nvSpPr>
          <p:cNvPr id="118" name="Google Shape;118;p21"/>
          <p:cNvSpPr txBox="1">
            <a:spLocks noGrp="1"/>
          </p:cNvSpPr>
          <p:nvPr>
            <p:ph type="body" idx="1"/>
          </p:nvPr>
        </p:nvSpPr>
        <p:spPr>
          <a:xfrm>
            <a:off x="311700" y="1417800"/>
            <a:ext cx="8520600" cy="3150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that you have been successful, promote your idea.  </a:t>
            </a:r>
            <a:endParaRPr/>
          </a:p>
          <a:p>
            <a:pPr marL="0" lvl="0" indent="0" algn="l" rtl="0">
              <a:spcBef>
                <a:spcPts val="1600"/>
              </a:spcBef>
              <a:spcAft>
                <a:spcPts val="0"/>
              </a:spcAft>
              <a:buNone/>
            </a:pPr>
            <a:r>
              <a:rPr lang="en"/>
              <a:t>How does it make the world a better place?  What need does it fill?</a:t>
            </a:r>
            <a:endParaRPr/>
          </a:p>
          <a:p>
            <a:pPr marL="0" lvl="0" indent="0" algn="l" rtl="0">
              <a:spcBef>
                <a:spcPts val="1600"/>
              </a:spcBef>
              <a:spcAft>
                <a:spcPts val="0"/>
              </a:spcAft>
              <a:buNone/>
            </a:pPr>
            <a:r>
              <a:rPr lang="en"/>
              <a:t>Can your idea be used by automobile manufacturers?  How?</a:t>
            </a:r>
            <a:endParaRPr/>
          </a:p>
          <a:p>
            <a:pPr marL="0" lvl="0" indent="0" algn="l" rtl="0">
              <a:spcBef>
                <a:spcPts val="1600"/>
              </a:spcBef>
              <a:spcAft>
                <a:spcPts val="1600"/>
              </a:spcAft>
              <a:buNone/>
            </a:pPr>
            <a:r>
              <a:rPr lang="en"/>
              <a:t>Use this section to celebrate your achievement and explain to someone why it is a great idea.</a:t>
            </a:r>
            <a:endParaRPr/>
          </a:p>
        </p:txBody>
      </p:sp>
    </p:spTree>
  </p:cSld>
  <p:clrMapOvr>
    <a:masterClrMapping/>
  </p:clrMapOvr>
</p:sld>
</file>

<file path=ppt/theme/theme1.xml><?xml version="1.0" encoding="utf-8"?>
<a:theme xmlns:a="http://schemas.openxmlformats.org/drawingml/2006/main"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622</Words>
  <Application>Microsoft Office PowerPoint</Application>
  <PresentationFormat>On-screen Show (16:9)</PresentationFormat>
  <Paragraphs>39</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Lato</vt:lpstr>
      <vt:lpstr>Playfair Display</vt:lpstr>
      <vt:lpstr>Arial</vt:lpstr>
      <vt:lpstr>Blue &amp; Gold</vt:lpstr>
      <vt:lpstr>Electric Vehicle Challenge</vt:lpstr>
      <vt:lpstr>Directions (Delete this slide in your presentation)</vt:lpstr>
      <vt:lpstr>Name of your car</vt:lpstr>
      <vt:lpstr>Define the Problem</vt:lpstr>
      <vt:lpstr>Plan Solutions</vt:lpstr>
      <vt:lpstr>Make a Model</vt:lpstr>
      <vt:lpstr>Test the Model</vt:lpstr>
      <vt:lpstr>Reflect and Redesign</vt:lpstr>
      <vt:lpstr>Promote 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Vehicle Challenge</dc:title>
  <dc:creator>jodi</dc:creator>
  <cp:lastModifiedBy>jodi</cp:lastModifiedBy>
  <cp:revision>1</cp:revision>
  <dcterms:modified xsi:type="dcterms:W3CDTF">2020-10-13T18:02:24Z</dcterms:modified>
</cp:coreProperties>
</file>